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79" r:id="rId4"/>
    <p:sldId id="281" r:id="rId5"/>
    <p:sldId id="280" r:id="rId6"/>
    <p:sldId id="263" r:id="rId7"/>
    <p:sldId id="264" r:id="rId8"/>
    <p:sldId id="265" r:id="rId9"/>
    <p:sldId id="282" r:id="rId10"/>
    <p:sldId id="266" r:id="rId11"/>
    <p:sldId id="267" r:id="rId12"/>
    <p:sldId id="268" r:id="rId13"/>
    <p:sldId id="269" r:id="rId14"/>
    <p:sldId id="270" r:id="rId15"/>
    <p:sldId id="276" r:id="rId16"/>
    <p:sldId id="277" r:id="rId17"/>
    <p:sldId id="271" r:id="rId18"/>
    <p:sldId id="272" r:id="rId19"/>
    <p:sldId id="273" r:id="rId20"/>
    <p:sldId id="278" r:id="rId21"/>
    <p:sldId id="274" r:id="rId22"/>
    <p:sldId id="275"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3F16D-C13D-4D30-BBDA-0BB010A78B1C}" type="datetimeFigureOut">
              <a:rPr kumimoji="1" lang="ja-JP" altLang="en-US" smtClean="0"/>
              <a:t>2016/8/28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86EF5-CBBA-4492-ACAA-5492BDBDCF5A}" type="slidenum">
              <a:rPr kumimoji="1" lang="ja-JP" altLang="en-US" smtClean="0"/>
              <a:t>‹#›</a:t>
            </a:fld>
            <a:endParaRPr kumimoji="1" lang="ja-JP" altLang="en-US"/>
          </a:p>
        </p:txBody>
      </p:sp>
    </p:spTree>
    <p:extLst>
      <p:ext uri="{BB962C8B-B14F-4D97-AF65-F5344CB8AC3E}">
        <p14:creationId xmlns:p14="http://schemas.microsoft.com/office/powerpoint/2010/main" val="1489527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fld id="{36DF3EFF-8212-4396-BCDC-A7D22FCDCBF7}" type="slidenum">
              <a:rPr lang="en-US" altLang="ja-JP" smtClean="0"/>
              <a:pPr/>
              <a:t>9</a:t>
            </a:fld>
            <a:endParaRPr lang="en-US" altLang="ja-JP"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2098CB-5B0C-4A0D-9A42-86DA4A433E8B}" type="datetime1">
              <a:rPr kumimoji="1" lang="ja-JP" altLang="en-US" smtClean="0"/>
              <a:t>2016/8/28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3080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1E177A-2105-407E-8171-B46A80987B57}" type="datetime1">
              <a:rPr kumimoji="1" lang="ja-JP" altLang="en-US" smtClean="0"/>
              <a:t>2016/8/28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07160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23D154-17A6-473C-B65A-A26C266FAEE5}" type="datetime1">
              <a:rPr kumimoji="1" lang="ja-JP" altLang="en-US" smtClean="0"/>
              <a:t>2016/8/28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63199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22B574-3C42-4B05-A558-938DAACB5C99}" type="datetime1">
              <a:rPr kumimoji="1" lang="ja-JP" altLang="en-US" smtClean="0"/>
              <a:t>2016/8/28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42919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89702B8-7282-49C8-AF59-14F2703027AF}" type="datetime1">
              <a:rPr kumimoji="1" lang="ja-JP" altLang="en-US" smtClean="0"/>
              <a:t>2016/8/28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41542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B0BB14-B2EB-4914-929A-F71DC4D66008}" type="datetime1">
              <a:rPr kumimoji="1" lang="ja-JP" altLang="en-US" smtClean="0"/>
              <a:t>2016/8/28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18598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C1337C-A04A-440F-A899-41A50389DD5B}" type="datetime1">
              <a:rPr kumimoji="1" lang="ja-JP" altLang="en-US" smtClean="0"/>
              <a:t>2016/8/28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84243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14C829-0159-49C3-BF82-0684591909B4}" type="datetime1">
              <a:rPr kumimoji="1" lang="ja-JP" altLang="en-US" smtClean="0"/>
              <a:t>2016/8/28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08381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DEA289-97E3-4022-8839-6B1B7FA14199}" type="datetime1">
              <a:rPr kumimoji="1" lang="ja-JP" altLang="en-US" smtClean="0"/>
              <a:t>2016/8/28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8086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D8BD66-FC90-4058-A597-A2162A7EF972}" type="datetime1">
              <a:rPr kumimoji="1" lang="ja-JP" altLang="en-US" smtClean="0"/>
              <a:t>2016/8/28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02396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623000-5217-4769-B283-C5C88F629E56}" type="datetime1">
              <a:rPr kumimoji="1" lang="ja-JP" altLang="en-US" smtClean="0"/>
              <a:t>2016/8/28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45265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88C2B-CE5F-456E-903E-542BF8842F5F}" type="datetime1">
              <a:rPr kumimoji="1" lang="ja-JP" altLang="en-US" smtClean="0"/>
              <a:t>2016/8/28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768696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130425"/>
            <a:ext cx="7774632" cy="1874639"/>
          </a:xfrm>
        </p:spPr>
        <p:txBody>
          <a:bodyPr>
            <a:normAutofit fontScale="90000"/>
          </a:bodyPr>
          <a:lstStyle/>
          <a:p>
            <a:r>
              <a:rPr lang="ja-JP" altLang="en-US" sz="4900" dirty="0"/>
              <a:t>日本人の臨死体験の特徴</a:t>
            </a:r>
            <a:r>
              <a:rPr lang="ja-JP" altLang="en-US" dirty="0"/>
              <a:t/>
            </a:r>
            <a:br>
              <a:rPr lang="ja-JP" altLang="en-US" dirty="0"/>
            </a:br>
            <a:r>
              <a:rPr lang="ja-JP" altLang="en-US" dirty="0"/>
              <a:t>体験記録のテキストマイニング分析</a:t>
            </a:r>
            <a:br>
              <a:rPr lang="ja-JP" altLang="en-US" dirty="0"/>
            </a:br>
            <a:r>
              <a:rPr lang="ja-JP" altLang="en-US" dirty="0"/>
              <a:t/>
            </a:r>
            <a:br>
              <a:rPr lang="ja-JP" altLang="en-US" dirty="0"/>
            </a:br>
            <a:r>
              <a:rPr lang="ja-JP" altLang="en-US" dirty="0"/>
              <a:t>いとうたけひこ、三浦楓子</a:t>
            </a:r>
            <a:br>
              <a:rPr lang="ja-JP" altLang="en-US" dirty="0"/>
            </a:br>
            <a:r>
              <a:rPr lang="en-US" altLang="ja-JP" dirty="0"/>
              <a:t>(Takehiko ITO, </a:t>
            </a:r>
            <a:r>
              <a:rPr lang="en-US" altLang="ja-JP" dirty="0" err="1"/>
              <a:t>Fuko</a:t>
            </a:r>
            <a:r>
              <a:rPr lang="en-US" altLang="ja-JP" dirty="0"/>
              <a:t> MIURA</a:t>
            </a:r>
            <a:r>
              <a:rPr lang="en-US" altLang="ja-JP" dirty="0" smtClean="0"/>
              <a:t>)</a:t>
            </a:r>
            <a:r>
              <a:rPr lang="en-US" altLang="ja-JP" dirty="0"/>
              <a:t/>
            </a:r>
            <a:br>
              <a:rPr lang="en-US" altLang="ja-JP" dirty="0"/>
            </a:br>
            <a:r>
              <a:rPr lang="ja-JP" altLang="en-US" sz="4000" dirty="0"/>
              <a:t>和光大学（日本、東京）</a:t>
            </a:r>
            <a:r>
              <a:rPr lang="ja-JP" altLang="en-US" dirty="0"/>
              <a:t/>
            </a:r>
            <a:br>
              <a:rPr lang="ja-JP" altLang="en-US" dirty="0"/>
            </a:br>
            <a:r>
              <a:rPr lang="ja-JP" altLang="en-US" dirty="0"/>
              <a:t/>
            </a:r>
            <a:br>
              <a:rPr lang="ja-JP" altLang="en-US" dirty="0"/>
            </a:br>
            <a:endParaRPr kumimoji="1" lang="ja-JP" altLang="en-US" dirty="0"/>
          </a:p>
        </p:txBody>
      </p:sp>
      <p:sp>
        <p:nvSpPr>
          <p:cNvPr id="3" name="サブタイトル 2"/>
          <p:cNvSpPr>
            <a:spLocks noGrp="1"/>
          </p:cNvSpPr>
          <p:nvPr>
            <p:ph type="subTitle" idx="1"/>
          </p:nvPr>
        </p:nvSpPr>
        <p:spPr>
          <a:xfrm>
            <a:off x="1115616" y="4218856"/>
            <a:ext cx="7128792" cy="2639144"/>
          </a:xfrm>
        </p:spPr>
        <p:txBody>
          <a:bodyPr>
            <a:normAutofit fontScale="62500" lnSpcReduction="20000"/>
          </a:bodyPr>
          <a:lstStyle/>
          <a:p>
            <a:endParaRPr lang="en-US" altLang="ja-JP" dirty="0"/>
          </a:p>
          <a:p>
            <a:endParaRPr kumimoji="1" lang="en-US" altLang="ja-JP" dirty="0" smtClean="0"/>
          </a:p>
          <a:p>
            <a:endParaRPr kumimoji="1" lang="en-US" altLang="ja-JP" dirty="0" smtClean="0"/>
          </a:p>
          <a:p>
            <a:r>
              <a:rPr lang="ja-JP" altLang="en-US" sz="4400" b="1" dirty="0" smtClean="0">
                <a:solidFill>
                  <a:schemeClr val="tx1"/>
                </a:solidFill>
              </a:rPr>
              <a:t>第</a:t>
            </a:r>
            <a:r>
              <a:rPr lang="en-US" altLang="ja-JP" sz="4400" b="1" dirty="0" smtClean="0">
                <a:solidFill>
                  <a:schemeClr val="tx1"/>
                </a:solidFill>
              </a:rPr>
              <a:t>42</a:t>
            </a:r>
            <a:r>
              <a:rPr lang="ja-JP" altLang="en-US" sz="4400" b="1" dirty="0" smtClean="0">
                <a:solidFill>
                  <a:schemeClr val="tx1"/>
                </a:solidFill>
              </a:rPr>
              <a:t>回国際生命情報科学会（</a:t>
            </a:r>
            <a:r>
              <a:rPr lang="en-US" altLang="ja-JP" sz="4400" b="1" dirty="0" err="1" smtClean="0">
                <a:solidFill>
                  <a:schemeClr val="tx1"/>
                </a:solidFill>
              </a:rPr>
              <a:t>ISLIS</a:t>
            </a:r>
            <a:r>
              <a:rPr lang="en-US" altLang="ja-JP" sz="4400" b="1" dirty="0" smtClean="0">
                <a:solidFill>
                  <a:schemeClr val="tx1"/>
                </a:solidFill>
              </a:rPr>
              <a:t> </a:t>
            </a:r>
            <a:r>
              <a:rPr lang="ja-JP" altLang="en-US" sz="4400" b="1" dirty="0" smtClean="0">
                <a:solidFill>
                  <a:schemeClr val="tx1"/>
                </a:solidFill>
              </a:rPr>
              <a:t>）学術大会</a:t>
            </a:r>
            <a:endParaRPr lang="en-US" altLang="ja-JP" sz="4400" b="1" dirty="0" smtClean="0">
              <a:solidFill>
                <a:schemeClr val="tx1"/>
              </a:solidFill>
            </a:endParaRPr>
          </a:p>
          <a:p>
            <a:r>
              <a:rPr lang="en-US" altLang="ja-JP" sz="4400" b="1" dirty="0" smtClean="0">
                <a:solidFill>
                  <a:schemeClr val="tx1"/>
                </a:solidFill>
              </a:rPr>
              <a:t>2016</a:t>
            </a:r>
            <a:r>
              <a:rPr lang="ja-JP" altLang="en-US" sz="4400" b="1" dirty="0" smtClean="0">
                <a:solidFill>
                  <a:schemeClr val="tx1"/>
                </a:solidFill>
              </a:rPr>
              <a:t>年</a:t>
            </a:r>
            <a:r>
              <a:rPr lang="en-US" altLang="ja-JP" sz="4400" b="1" dirty="0" smtClean="0">
                <a:solidFill>
                  <a:schemeClr val="tx1"/>
                </a:solidFill>
              </a:rPr>
              <a:t>8</a:t>
            </a:r>
            <a:r>
              <a:rPr lang="ja-JP" altLang="en-US" sz="4400" b="1" dirty="0" smtClean="0">
                <a:solidFill>
                  <a:schemeClr val="tx1"/>
                </a:solidFill>
              </a:rPr>
              <a:t>月</a:t>
            </a:r>
            <a:r>
              <a:rPr lang="en-US" altLang="ja-JP" sz="4400" b="1" dirty="0" smtClean="0">
                <a:solidFill>
                  <a:schemeClr val="tx1"/>
                </a:solidFill>
              </a:rPr>
              <a:t>28</a:t>
            </a:r>
            <a:r>
              <a:rPr lang="ja-JP" altLang="en-US" sz="4400" b="1" dirty="0" smtClean="0">
                <a:solidFill>
                  <a:schemeClr val="tx1"/>
                </a:solidFill>
              </a:rPr>
              <a:t>日（日）午前</a:t>
            </a:r>
            <a:r>
              <a:rPr lang="en-US" altLang="ja-JP" sz="4400" b="1" dirty="0" smtClean="0">
                <a:solidFill>
                  <a:schemeClr val="tx1"/>
                </a:solidFill>
              </a:rPr>
              <a:t>8</a:t>
            </a:r>
            <a:r>
              <a:rPr lang="ja-JP" altLang="en-US" sz="4400" b="1" dirty="0" smtClean="0">
                <a:solidFill>
                  <a:schemeClr val="tx1"/>
                </a:solidFill>
              </a:rPr>
              <a:t>時</a:t>
            </a:r>
            <a:r>
              <a:rPr lang="en-US" altLang="ja-JP" sz="4400" b="1" dirty="0" smtClean="0">
                <a:solidFill>
                  <a:schemeClr val="tx1"/>
                </a:solidFill>
              </a:rPr>
              <a:t>50</a:t>
            </a:r>
            <a:r>
              <a:rPr lang="ja-JP" altLang="en-US" sz="4400" b="1" dirty="0" smtClean="0">
                <a:solidFill>
                  <a:schemeClr val="tx1"/>
                </a:solidFill>
              </a:rPr>
              <a:t>分</a:t>
            </a:r>
            <a:r>
              <a:rPr lang="en-US" altLang="ja-JP" sz="4400" b="1" dirty="0" smtClean="0">
                <a:solidFill>
                  <a:schemeClr val="tx1"/>
                </a:solidFill>
              </a:rPr>
              <a:t>(15</a:t>
            </a:r>
            <a:r>
              <a:rPr lang="ja-JP" altLang="en-US" sz="4400" b="1" dirty="0" smtClean="0">
                <a:solidFill>
                  <a:schemeClr val="tx1"/>
                </a:solidFill>
              </a:rPr>
              <a:t>＋</a:t>
            </a:r>
            <a:r>
              <a:rPr lang="en-US" altLang="ja-JP" sz="4400" b="1" dirty="0" smtClean="0">
                <a:solidFill>
                  <a:schemeClr val="tx1"/>
                </a:solidFill>
              </a:rPr>
              <a:t>5</a:t>
            </a:r>
            <a:r>
              <a:rPr lang="ja-JP" altLang="en-US" sz="4400" b="1" dirty="0" smtClean="0">
                <a:solidFill>
                  <a:schemeClr val="tx1"/>
                </a:solidFill>
              </a:rPr>
              <a:t>分</a:t>
            </a:r>
            <a:r>
              <a:rPr lang="en-US" altLang="ja-JP" sz="4400" b="1" dirty="0" smtClean="0">
                <a:solidFill>
                  <a:schemeClr val="tx1"/>
                </a:solidFill>
              </a:rPr>
              <a:t>)</a:t>
            </a:r>
            <a:endParaRPr lang="en-US" altLang="ja-JP" sz="4400" b="1" dirty="0">
              <a:solidFill>
                <a:schemeClr val="tx1"/>
              </a:solidFill>
            </a:endParaRPr>
          </a:p>
          <a:p>
            <a:r>
              <a:rPr lang="ja-JP" altLang="en-US" sz="4400" b="1" dirty="0" smtClean="0">
                <a:solidFill>
                  <a:schemeClr val="tx1"/>
                </a:solidFill>
              </a:rPr>
              <a:t>長野県　佐久市・かすがの森</a:t>
            </a:r>
            <a:endParaRPr lang="en-US" altLang="ja-JP" sz="4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a:t>
            </a:fld>
            <a:endParaRPr kumimoji="1" lang="ja-JP" altLang="en-US"/>
          </a:p>
        </p:txBody>
      </p:sp>
    </p:spTree>
    <p:extLst>
      <p:ext uri="{BB962C8B-B14F-4D97-AF65-F5344CB8AC3E}">
        <p14:creationId xmlns:p14="http://schemas.microsoft.com/office/powerpoint/2010/main" val="450086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3.3</a:t>
            </a:r>
            <a:r>
              <a:rPr lang="ja-JP" altLang="ja-JP" dirty="0"/>
              <a:t>　倫理的</a:t>
            </a:r>
            <a:r>
              <a:rPr lang="ja-JP" altLang="ja-JP" dirty="0" smtClean="0"/>
              <a:t>配慮</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　すでに公表され、市販されている書籍の内容を用いた分析であるため、倫理的配慮は著作権に配慮する他は特に必要がない。</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10</a:t>
            </a:fld>
            <a:endParaRPr kumimoji="1" lang="ja-JP" altLang="en-US"/>
          </a:p>
        </p:txBody>
      </p:sp>
    </p:spTree>
    <p:extLst>
      <p:ext uri="{BB962C8B-B14F-4D97-AF65-F5344CB8AC3E}">
        <p14:creationId xmlns:p14="http://schemas.microsoft.com/office/powerpoint/2010/main" val="14853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a:t>
            </a:r>
            <a:r>
              <a:rPr lang="ja-JP" altLang="ja-JP" dirty="0" err="1"/>
              <a:t>．</a:t>
            </a:r>
            <a:r>
              <a:rPr lang="ja-JP" altLang="ja-JP" dirty="0" smtClean="0"/>
              <a:t>結果</a:t>
            </a:r>
            <a:r>
              <a:rPr lang="ja-JP" altLang="en-US" dirty="0" smtClean="0"/>
              <a:t>　</a:t>
            </a:r>
            <a:r>
              <a:rPr lang="en-US" altLang="ja-JP" dirty="0"/>
              <a:t>4.</a:t>
            </a:r>
            <a:r>
              <a:rPr lang="ja-JP" altLang="ja-JP" dirty="0"/>
              <a:t>１　基本</a:t>
            </a:r>
            <a:r>
              <a:rPr lang="ja-JP" altLang="ja-JP" dirty="0" smtClean="0"/>
              <a:t>情報</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　表</a:t>
            </a:r>
            <a:r>
              <a:rPr lang="en-US" altLang="ja-JP" dirty="0"/>
              <a:t>1</a:t>
            </a:r>
            <a:r>
              <a:rPr lang="ja-JP" altLang="ja-JP" dirty="0" err="1"/>
              <a:t>は立</a:t>
            </a:r>
            <a:r>
              <a:rPr lang="ja-JP" altLang="ja-JP" dirty="0"/>
              <a:t>花隆『証言・臨死体験』の体験の語り部分の基本情報である。総行数は分析対象本の体験者の証言総数を表しており</a:t>
            </a:r>
            <a:r>
              <a:rPr lang="ja-JP" altLang="ja-JP" dirty="0" smtClean="0"/>
              <a:t>、</a:t>
            </a:r>
            <a:endParaRPr lang="en-US" altLang="ja-JP" dirty="0" smtClean="0"/>
          </a:p>
          <a:p>
            <a:pPr marL="0" indent="0">
              <a:buNone/>
            </a:pPr>
            <a:r>
              <a:rPr lang="ja-JP" altLang="en-US" dirty="0"/>
              <a:t>　</a:t>
            </a:r>
            <a:r>
              <a:rPr lang="en-US" altLang="ja-JP" dirty="0" smtClean="0"/>
              <a:t>23</a:t>
            </a:r>
            <a:r>
              <a:rPr lang="ja-JP" altLang="ja-JP" dirty="0"/>
              <a:t>人、うち</a:t>
            </a:r>
            <a:r>
              <a:rPr lang="en-US" altLang="ja-JP" dirty="0"/>
              <a:t>1</a:t>
            </a:r>
            <a:r>
              <a:rPr lang="ja-JP" altLang="ja-JP" dirty="0"/>
              <a:t>人は臨死体験ではなかった、と断言しているので</a:t>
            </a:r>
            <a:r>
              <a:rPr lang="en-US" altLang="ja-JP" dirty="0"/>
              <a:t>22</a:t>
            </a:r>
            <a:r>
              <a:rPr lang="ja-JP" altLang="ja-JP" dirty="0"/>
              <a:t>人であった</a:t>
            </a:r>
            <a:r>
              <a:rPr lang="ja-JP" altLang="ja-JP" dirty="0" smtClean="0"/>
              <a:t>。</a:t>
            </a:r>
            <a:endParaRPr lang="en-US" altLang="ja-JP" dirty="0" smtClean="0"/>
          </a:p>
          <a:p>
            <a:pPr marL="0" indent="0">
              <a:buNone/>
            </a:pPr>
            <a:r>
              <a:rPr lang="ja-JP" altLang="en-US" dirty="0"/>
              <a:t>　</a:t>
            </a:r>
            <a:r>
              <a:rPr lang="en-US" altLang="ja-JP" dirty="0" smtClean="0"/>
              <a:t>1</a:t>
            </a:r>
            <a:r>
              <a:rPr lang="ja-JP" altLang="ja-JP" dirty="0"/>
              <a:t>人当たりの対話の文字数を表す平均行長は</a:t>
            </a:r>
            <a:r>
              <a:rPr lang="en-US" altLang="ja-JP" dirty="0"/>
              <a:t>5294.6</a:t>
            </a:r>
            <a:r>
              <a:rPr lang="ja-JP" altLang="ja-JP" dirty="0"/>
              <a:t>文字であった。総文数は</a:t>
            </a:r>
            <a:r>
              <a:rPr lang="en-US" altLang="ja-JP" dirty="0"/>
              <a:t>3705</a:t>
            </a:r>
            <a:r>
              <a:rPr lang="ja-JP" altLang="ja-JP" dirty="0"/>
              <a:t>文で、平均文長は</a:t>
            </a:r>
            <a:r>
              <a:rPr lang="en-US" altLang="ja-JP" dirty="0"/>
              <a:t>31.4</a:t>
            </a:r>
            <a:r>
              <a:rPr lang="ja-JP" altLang="ja-JP" dirty="0"/>
              <a:t>文字であった。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11</a:t>
            </a:fld>
            <a:endParaRPr kumimoji="1" lang="ja-JP" altLang="en-US"/>
          </a:p>
        </p:txBody>
      </p:sp>
    </p:spTree>
    <p:extLst>
      <p:ext uri="{BB962C8B-B14F-4D97-AF65-F5344CB8AC3E}">
        <p14:creationId xmlns:p14="http://schemas.microsoft.com/office/powerpoint/2010/main" val="384145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562074"/>
          </a:xfrm>
        </p:spPr>
        <p:txBody>
          <a:bodyPr>
            <a:normAutofit fontScale="90000"/>
          </a:bodyPr>
          <a:lstStyle/>
          <a:p>
            <a:r>
              <a:rPr lang="ja-JP" altLang="ja-JP" dirty="0"/>
              <a:t>表</a:t>
            </a:r>
            <a:r>
              <a:rPr lang="en-US" altLang="ja-JP" dirty="0"/>
              <a:t>1 </a:t>
            </a:r>
            <a:r>
              <a:rPr lang="ja-JP" altLang="ja-JP" dirty="0"/>
              <a:t>一般名詞上位</a:t>
            </a:r>
            <a:r>
              <a:rPr lang="en-US" altLang="ja-JP" dirty="0"/>
              <a:t>26</a:t>
            </a:r>
            <a:r>
              <a:rPr lang="ja-JP" altLang="ja-JP" dirty="0"/>
              <a:t>語</a:t>
            </a:r>
            <a:r>
              <a:rPr lang="en-US" altLang="ja-JP" dirty="0"/>
              <a:t>(</a:t>
            </a:r>
            <a:r>
              <a:rPr lang="ja-JP" altLang="ja-JP" dirty="0"/>
              <a:t>頻度＝人数</a:t>
            </a:r>
            <a:r>
              <a:rPr lang="en-US" altLang="ja-JP" dirty="0" smtClean="0"/>
              <a:t>)</a:t>
            </a:r>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17892"/>
            <a:ext cx="7200800" cy="573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8B397611-0FF7-473A-8949-86BB2B6AF969}" type="slidenum">
              <a:rPr kumimoji="1" lang="ja-JP" altLang="en-US" smtClean="0"/>
              <a:t>12</a:t>
            </a:fld>
            <a:endParaRPr kumimoji="1" lang="ja-JP" altLang="en-US"/>
          </a:p>
        </p:txBody>
      </p:sp>
      <p:sp>
        <p:nvSpPr>
          <p:cNvPr id="4" name="右矢印 3"/>
          <p:cNvSpPr/>
          <p:nvPr/>
        </p:nvSpPr>
        <p:spPr>
          <a:xfrm>
            <a:off x="107504" y="4914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107504" y="28529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07504" y="54422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07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4.2</a:t>
            </a:r>
            <a:r>
              <a:rPr lang="ja-JP" altLang="ja-JP" dirty="0"/>
              <a:t>　単語頻度解析</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ja-JP" dirty="0"/>
              <a:t>　『証言・臨死体験』対象</a:t>
            </a:r>
            <a:r>
              <a:rPr lang="en-US" altLang="ja-JP" dirty="0"/>
              <a:t>22</a:t>
            </a:r>
            <a:r>
              <a:rPr lang="ja-JP" altLang="ja-JP" dirty="0"/>
              <a:t>人において、出現回数の多い上位</a:t>
            </a:r>
            <a:r>
              <a:rPr lang="en-US" altLang="ja-JP" dirty="0"/>
              <a:t>10</a:t>
            </a:r>
            <a:r>
              <a:rPr lang="ja-JP" altLang="ja-JP" dirty="0"/>
              <a:t>位の単語は表</a:t>
            </a:r>
            <a:r>
              <a:rPr lang="en-US" altLang="ja-JP" dirty="0"/>
              <a:t>1</a:t>
            </a:r>
            <a:r>
              <a:rPr lang="ja-JP" altLang="ja-JP" dirty="0"/>
              <a:t>の通りである。臨死体験中に人物を見た人を「男」「女」と</a:t>
            </a:r>
            <a:r>
              <a:rPr lang="en-US" altLang="ja-JP" dirty="0"/>
              <a:t>2</a:t>
            </a:r>
            <a:r>
              <a:rPr lang="ja-JP" altLang="ja-JP" dirty="0"/>
              <a:t>種に分け、さらに「花」「花畑」「川」「三途の川」「光」の単語を含む原文を参照し、確認した。</a:t>
            </a:r>
          </a:p>
          <a:p>
            <a:pPr marL="0" indent="0">
              <a:buNone/>
            </a:pPr>
            <a:r>
              <a:rPr lang="ja-JP" altLang="ja-JP" dirty="0"/>
              <a:t>　臨死体験中に「男」を見た、という人物は</a:t>
            </a:r>
            <a:r>
              <a:rPr lang="en-US" altLang="ja-JP" dirty="0"/>
              <a:t>8</a:t>
            </a:r>
            <a:r>
              <a:rPr lang="ja-JP" altLang="ja-JP" dirty="0"/>
              <a:t>人であり女性を見た、という人物は「男」同様に</a:t>
            </a:r>
            <a:r>
              <a:rPr lang="en-US" altLang="ja-JP" dirty="0"/>
              <a:t>8</a:t>
            </a:r>
            <a:r>
              <a:rPr lang="ja-JP" altLang="ja-JP" dirty="0"/>
              <a:t>人だったが証言した人には差が生まれた。次に「花」であるが、目撃者は</a:t>
            </a:r>
            <a:r>
              <a:rPr lang="en-US" altLang="ja-JP" dirty="0"/>
              <a:t>12</a:t>
            </a:r>
            <a:r>
              <a:rPr lang="ja-JP" altLang="ja-JP" dirty="0"/>
              <a:t>人であった。「花畑」と表現した人の人数を調べるとさらに減り</a:t>
            </a:r>
            <a:r>
              <a:rPr lang="en-US" altLang="ja-JP" dirty="0"/>
              <a:t>9</a:t>
            </a:r>
            <a:r>
              <a:rPr lang="ja-JP" altLang="ja-JP" dirty="0"/>
              <a:t>人となった。「川」も同じく、見たと証言した人は</a:t>
            </a:r>
            <a:r>
              <a:rPr lang="en-US" altLang="ja-JP" dirty="0"/>
              <a:t>14</a:t>
            </a:r>
            <a:r>
              <a:rPr lang="ja-JP" altLang="ja-JP" dirty="0"/>
              <a:t>人中</a:t>
            </a:r>
            <a:r>
              <a:rPr lang="en-US" altLang="ja-JP" dirty="0"/>
              <a:t>12</a:t>
            </a:r>
            <a:r>
              <a:rPr lang="ja-JP" altLang="ja-JP" dirty="0"/>
              <a:t>人</a:t>
            </a:r>
            <a:r>
              <a:rPr lang="ja-JP" altLang="ja-JP" dirty="0" err="1"/>
              <a:t>でった</a:t>
            </a:r>
            <a:r>
              <a:rPr lang="ja-JP" altLang="ja-JP" dirty="0"/>
              <a:t>が、それを「三途の川」であると考えたのは</a:t>
            </a:r>
            <a:r>
              <a:rPr lang="en-US" altLang="ja-JP" dirty="0"/>
              <a:t>6</a:t>
            </a:r>
            <a:r>
              <a:rPr lang="ja-JP" altLang="ja-JP" dirty="0"/>
              <a:t>人にまで下がる。また「光」を目撃したのは</a:t>
            </a:r>
            <a:r>
              <a:rPr lang="en-US" altLang="ja-JP" dirty="0"/>
              <a:t>9</a:t>
            </a:r>
            <a:r>
              <a:rPr lang="ja-JP" altLang="ja-JP" dirty="0"/>
              <a:t>人だった。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13</a:t>
            </a:fld>
            <a:endParaRPr kumimoji="1" lang="ja-JP" altLang="en-US"/>
          </a:p>
        </p:txBody>
      </p:sp>
    </p:spTree>
    <p:extLst>
      <p:ext uri="{BB962C8B-B14F-4D97-AF65-F5344CB8AC3E}">
        <p14:creationId xmlns:p14="http://schemas.microsoft.com/office/powerpoint/2010/main" val="38321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ja-JP" dirty="0"/>
              <a:t>　体験中に認識したものに焦点を当てた単語頻度</a:t>
            </a:r>
            <a:r>
              <a:rPr lang="ja-JP" altLang="ja-JP" dirty="0" smtClean="0"/>
              <a:t>解析</a:t>
            </a:r>
            <a:r>
              <a:rPr lang="ja-JP" altLang="en-US" dirty="0" smtClean="0"/>
              <a:t>　</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ja-JP" dirty="0"/>
              <a:t>　臨死体験中に何かを見たという人は少なくない。その中でも光、川、人、は特に多くほぼすべての人が見たといえる。また過去の自分に会ったという例まであった。</a:t>
            </a:r>
          </a:p>
          <a:p>
            <a:r>
              <a:rPr lang="ja-JP" altLang="ja-JP" dirty="0"/>
              <a:t>　臨死体験中に「男」を見た、というのは</a:t>
            </a:r>
            <a:r>
              <a:rPr lang="en-US" altLang="ja-JP" dirty="0"/>
              <a:t>8</a:t>
            </a:r>
            <a:r>
              <a:rPr lang="ja-JP" altLang="ja-JP" dirty="0"/>
              <a:t>人だった。父親、祖父なども含みカウントした。どの証言にも統一性はなく、はっきりと人物がわかるものや性別すら危うい人、呼ばれた、などバラバラである。</a:t>
            </a:r>
          </a:p>
          <a:p>
            <a:r>
              <a:rPr lang="ja-JP" altLang="ja-JP" dirty="0"/>
              <a:t>　女性を見た、という人物は「男」同様に</a:t>
            </a:r>
            <a:r>
              <a:rPr lang="en-US" altLang="ja-JP" dirty="0"/>
              <a:t>8</a:t>
            </a:r>
            <a:r>
              <a:rPr lang="ja-JP" altLang="ja-JP" dirty="0"/>
              <a:t>人だったが、証言した人には差が生まれた。証言自体に統一性はないものの「男」「女」どちらも見た人物は大体が、自分の子の姉弟、祖父母、もしくは親戚一同など人としてのつながりが近しい人物であることが明らかになった</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14</a:t>
            </a:fld>
            <a:endParaRPr kumimoji="1" lang="ja-JP" altLang="en-US"/>
          </a:p>
        </p:txBody>
      </p:sp>
    </p:spTree>
    <p:extLst>
      <p:ext uri="{BB962C8B-B14F-4D97-AF65-F5344CB8AC3E}">
        <p14:creationId xmlns:p14="http://schemas.microsoft.com/office/powerpoint/2010/main" val="30443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en-US" dirty="0"/>
              <a:t>　体験中に認識したものに焦点を当てた単語頻度解析　</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t>　次に「花」であるが、こちらは</a:t>
            </a:r>
            <a:r>
              <a:rPr lang="en-US" altLang="ja-JP" dirty="0"/>
              <a:t>14</a:t>
            </a:r>
            <a:r>
              <a:rPr lang="ja-JP" altLang="en-US" dirty="0"/>
              <a:t>人の人物が目撃した中、話題に取り上げていた。うち花を咲いた状態での目撃者は</a:t>
            </a:r>
            <a:r>
              <a:rPr lang="en-US" altLang="ja-JP" dirty="0"/>
              <a:t>12</a:t>
            </a:r>
            <a:r>
              <a:rPr lang="ja-JP" altLang="en-US" dirty="0"/>
              <a:t>人であった。どの人も一輪、二輪の少数の花ではなくあたり一面、見渡す限り大量の花を咲かせていたという証言だ。色合いは極彩色から単色のみと別れる。いずれも具体的な色を挙げている。また、「花」という単語は使っているが、「つつじは生えていたが緑のまま花は咲かせていない。」という証言と「花を飾る藤棚のようなものの上に何かぐし</a:t>
            </a:r>
            <a:r>
              <a:rPr lang="ja-JP" altLang="en-US" dirty="0" err="1"/>
              <a:t>ゃぐしゃ</a:t>
            </a:r>
            <a:r>
              <a:rPr lang="ja-JP" altLang="en-US" dirty="0"/>
              <a:t>としたものが乗っていた。」と証言した人物が</a:t>
            </a:r>
            <a:r>
              <a:rPr lang="en-US" altLang="ja-JP" dirty="0"/>
              <a:t>2</a:t>
            </a:r>
            <a:r>
              <a:rPr lang="ja-JP" altLang="en-US" dirty="0"/>
              <a:t>人いた。</a:t>
            </a:r>
          </a:p>
          <a:p>
            <a:pPr marL="0" indent="0">
              <a:buNone/>
            </a:pPr>
            <a:r>
              <a:rPr lang="ja-JP" altLang="en-US" dirty="0"/>
              <a:t>　しかし「花畑」と表現した人の人数はさらに減り</a:t>
            </a:r>
            <a:r>
              <a:rPr lang="en-US" altLang="ja-JP" dirty="0"/>
              <a:t>9</a:t>
            </a:r>
            <a:r>
              <a:rPr lang="ja-JP" altLang="en-US" dirty="0"/>
              <a:t>人になった</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15</a:t>
            </a:fld>
            <a:endParaRPr kumimoji="1" lang="ja-JP" altLang="en-US"/>
          </a:p>
        </p:txBody>
      </p:sp>
    </p:spTree>
    <p:extLst>
      <p:ext uri="{BB962C8B-B14F-4D97-AF65-F5344CB8AC3E}">
        <p14:creationId xmlns:p14="http://schemas.microsoft.com/office/powerpoint/2010/main" val="399057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en-US" dirty="0"/>
              <a:t>　体験中に認識したものに焦点を当てた単語頻度解析　</a:t>
            </a:r>
            <a:r>
              <a:rPr lang="en-US" altLang="ja-JP" dirty="0" smtClean="0"/>
              <a:t>(3)</a:t>
            </a:r>
            <a:endParaRPr kumimoji="1" lang="ja-JP" altLang="en-US" dirty="0"/>
          </a:p>
        </p:txBody>
      </p:sp>
      <p:sp>
        <p:nvSpPr>
          <p:cNvPr id="3" name="コンテンツ プレースホルダー 2"/>
          <p:cNvSpPr>
            <a:spLocks noGrp="1"/>
          </p:cNvSpPr>
          <p:nvPr>
            <p:ph idx="1"/>
          </p:nvPr>
        </p:nvSpPr>
        <p:spPr>
          <a:xfrm>
            <a:off x="251520" y="1600200"/>
            <a:ext cx="8712968" cy="5069160"/>
          </a:xfrm>
        </p:spPr>
        <p:txBody>
          <a:bodyPr>
            <a:normAutofit fontScale="77500" lnSpcReduction="20000"/>
          </a:bodyPr>
          <a:lstStyle/>
          <a:p>
            <a:pPr marL="0" indent="0">
              <a:buNone/>
            </a:pPr>
            <a:r>
              <a:rPr lang="ja-JP" altLang="en-US" dirty="0"/>
              <a:t>　川についての証言したものは</a:t>
            </a:r>
            <a:r>
              <a:rPr lang="en-US" altLang="ja-JP" dirty="0"/>
              <a:t>12</a:t>
            </a:r>
            <a:r>
              <a:rPr lang="ja-JP" altLang="en-US" dirty="0"/>
              <a:t>人いた。しかしその</a:t>
            </a:r>
            <a:r>
              <a:rPr lang="en-US" altLang="ja-JP" dirty="0"/>
              <a:t>12</a:t>
            </a:r>
            <a:r>
              <a:rPr lang="ja-JP" altLang="en-US" dirty="0"/>
              <a:t>人中</a:t>
            </a:r>
            <a:r>
              <a:rPr lang="en-US" altLang="ja-JP" dirty="0"/>
              <a:t>10</a:t>
            </a:r>
            <a:r>
              <a:rPr lang="ja-JP" altLang="en-US" dirty="0"/>
              <a:t>人が「花」についての証言をしている人物であり、さらにそのうちの</a:t>
            </a:r>
            <a:r>
              <a:rPr lang="en-US" altLang="ja-JP" dirty="0"/>
              <a:t>7</a:t>
            </a:r>
            <a:r>
              <a:rPr lang="ja-JP" altLang="en-US" dirty="0"/>
              <a:t>人は「花畑」について証言している。川を目撃した人は初めから自分が川の中にいる、川の目の前にいる、船や筏が浮かんでいたり橋が架かっていたりと、どこか川を渡れるもの、渡そうと促すようなものについての証言もまた少なくなかった。</a:t>
            </a:r>
          </a:p>
          <a:p>
            <a:pPr marL="0" indent="0">
              <a:buNone/>
            </a:pPr>
            <a:r>
              <a:rPr lang="ja-JP" altLang="en-US" dirty="0"/>
              <a:t>　「光」を目撃した人物は</a:t>
            </a:r>
            <a:r>
              <a:rPr lang="en-US" altLang="ja-JP" dirty="0"/>
              <a:t>9</a:t>
            </a:r>
            <a:r>
              <a:rPr lang="ja-JP" altLang="en-US" dirty="0"/>
              <a:t>人である。今までの「花」や「川」は流れとして</a:t>
            </a:r>
            <a:r>
              <a:rPr lang="en-US" altLang="ja-JP" dirty="0"/>
              <a:t>1</a:t>
            </a:r>
            <a:r>
              <a:rPr lang="ja-JP" altLang="en-US" dirty="0"/>
              <a:t>セットのような形で出てきたがこちらは「川」の特徴を目撃していない人物が体験するという特徴が出た。</a:t>
            </a:r>
            <a:r>
              <a:rPr lang="en-US" altLang="ja-JP" dirty="0"/>
              <a:t>9</a:t>
            </a:r>
            <a:r>
              <a:rPr lang="ja-JP" altLang="en-US" dirty="0"/>
              <a:t>人中</a:t>
            </a:r>
            <a:r>
              <a:rPr lang="en-US" altLang="ja-JP" dirty="0"/>
              <a:t>5</a:t>
            </a:r>
            <a:r>
              <a:rPr lang="ja-JP" altLang="en-US" dirty="0"/>
              <a:t>人が「川」を目撃していない。「川」を目撃していない人の「光」の特徴は、強い光が自身に当たっているということだ。この特徴は西欧圏での臨死体験談によく見られる。「光」と「川」どちらも見た人の証言には風景の一環としての「光」が多く「明るい」といった認識ともとれる表現だった</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16</a:t>
            </a:fld>
            <a:endParaRPr kumimoji="1" lang="ja-JP" altLang="en-US"/>
          </a:p>
        </p:txBody>
      </p:sp>
    </p:spTree>
    <p:extLst>
      <p:ext uri="{BB962C8B-B14F-4D97-AF65-F5344CB8AC3E}">
        <p14:creationId xmlns:p14="http://schemas.microsoft.com/office/powerpoint/2010/main" val="266641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4.2.2</a:t>
            </a:r>
            <a:r>
              <a:rPr lang="ja-JP" altLang="ja-JP" dirty="0"/>
              <a:t>　体験中に出会った人物についての頻度解析</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ja-JP" dirty="0"/>
              <a:t>　臨死体験中に出会った人物は人により多様多種であり、また体験から目覚める時、誰かの声が聞こえたという例は非常に多い。検索を「名詞　一般」「名詞　固有名詞人名」に限定し、回数を調べた。</a:t>
            </a:r>
          </a:p>
          <a:p>
            <a:r>
              <a:rPr lang="ja-JP" altLang="ja-JP" dirty="0"/>
              <a:t>　一番多い名詞は単一で調べると「おじいちゃん」だった。同義語として「祖父」などの単語も含むが研究対象者が比較的高年齢層の人物が多いことから、すでに死亡している場合が多く臨死体験中の目撃数が上がったと考える。</a:t>
            </a:r>
          </a:p>
          <a:p>
            <a:r>
              <a:rPr lang="ja-JP" altLang="ja-JP" dirty="0"/>
              <a:t>　「母」「おかあさん」「おふくろ」「母親」など女親を指す単語は</a:t>
            </a:r>
            <a:r>
              <a:rPr lang="en-US" altLang="ja-JP" dirty="0"/>
              <a:t>4</a:t>
            </a:r>
            <a:r>
              <a:rPr lang="ja-JP" altLang="ja-JP" dirty="0"/>
              <a:t>回、「父」「親父」「お父さん」など男親をさす言葉は１回のみだった。呼び起こす声については人それぞれであり、人によっては飼っていた犬や相棒だったという馬、キリストに助けられたという話まであった。</a:t>
            </a:r>
          </a:p>
          <a:p>
            <a:r>
              <a:rPr lang="ja-JP" altLang="ja-JP" dirty="0"/>
              <a:t>　祖父母、親戚などは川の向こうから来るなと拒む声が多く、その場合、相手は死人であることが多かった。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17</a:t>
            </a:fld>
            <a:endParaRPr kumimoji="1" lang="ja-JP" altLang="en-US"/>
          </a:p>
        </p:txBody>
      </p:sp>
    </p:spTree>
    <p:extLst>
      <p:ext uri="{BB962C8B-B14F-4D97-AF65-F5344CB8AC3E}">
        <p14:creationId xmlns:p14="http://schemas.microsoft.com/office/powerpoint/2010/main" val="360477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4.3</a:t>
            </a:r>
            <a:r>
              <a:rPr lang="ja-JP" altLang="ja-JP" dirty="0"/>
              <a:t>　ポジティブ―ネガティブ</a:t>
            </a:r>
            <a:r>
              <a:rPr lang="ja-JP" altLang="ja-JP" dirty="0" smtClean="0"/>
              <a:t>分析</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ja-JP" b="1" dirty="0"/>
              <a:t>　</a:t>
            </a:r>
            <a:r>
              <a:rPr lang="ja-JP" altLang="ja-JP" dirty="0"/>
              <a:t>臨死体験の記述がポジティブかネガティブかの分析をおこなった</a:t>
            </a:r>
            <a:r>
              <a:rPr lang="ja-JP" altLang="ja-JP" dirty="0" smtClean="0"/>
              <a:t>。</a:t>
            </a:r>
            <a:endParaRPr lang="en-US" altLang="ja-JP" dirty="0" smtClean="0"/>
          </a:p>
          <a:p>
            <a:pPr marL="0" indent="0">
              <a:buNone/>
            </a:pPr>
            <a:r>
              <a:rPr lang="ja-JP" altLang="en-US" dirty="0"/>
              <a:t>　</a:t>
            </a:r>
            <a:r>
              <a:rPr lang="ja-JP" altLang="ja-JP" dirty="0" smtClean="0"/>
              <a:t>体験者</a:t>
            </a:r>
            <a:r>
              <a:rPr lang="ja-JP" altLang="ja-JP" dirty="0"/>
              <a:t>は体験中、「これまで味わったどんないい気持ちよりいい気持ち</a:t>
            </a:r>
            <a:r>
              <a:rPr lang="ja-JP" altLang="ja-JP"/>
              <a:t>」</a:t>
            </a:r>
            <a:r>
              <a:rPr lang="ja-JP" altLang="ja-JP" smtClean="0"/>
              <a:t>「</a:t>
            </a:r>
            <a:r>
              <a:rPr lang="ja-JP" altLang="en-US" smtClean="0"/>
              <a:t>あんな良い</a:t>
            </a:r>
            <a:r>
              <a:rPr lang="ja-JP" altLang="ja-JP" smtClean="0"/>
              <a:t>持ち</a:t>
            </a:r>
            <a:r>
              <a:rPr lang="ja-JP" altLang="ja-JP" dirty="0"/>
              <a:t>でいられるんだったら、死ぬのも悪く無いな」といったポジティブな意見が非常に多いことがわかる</a:t>
            </a:r>
            <a:r>
              <a:rPr lang="ja-JP" altLang="ja-JP" dirty="0" smtClean="0"/>
              <a:t>。</a:t>
            </a:r>
            <a:endParaRPr lang="en-US" altLang="ja-JP" dirty="0" smtClean="0"/>
          </a:p>
          <a:p>
            <a:pPr marL="0" indent="0">
              <a:buNone/>
            </a:pPr>
            <a:r>
              <a:rPr lang="ja-JP" altLang="en-US" dirty="0"/>
              <a:t>　</a:t>
            </a:r>
            <a:r>
              <a:rPr lang="ja-JP" altLang="ja-JP" dirty="0" smtClean="0"/>
              <a:t>逆</a:t>
            </a:r>
            <a:r>
              <a:rPr lang="ja-JP" altLang="ja-JP" dirty="0"/>
              <a:t>に不評語は臨死体験前の怪我や病気に関する苦痛が多く、最も多かった「状態」という言葉は、怪我や病気の具合がよくないといった意味合いでの使われ方が多く、臨死体験そのものの不評語は見当たらなか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18</a:t>
            </a:fld>
            <a:endParaRPr kumimoji="1" lang="ja-JP" altLang="en-US"/>
          </a:p>
        </p:txBody>
      </p:sp>
    </p:spTree>
    <p:extLst>
      <p:ext uri="{BB962C8B-B14F-4D97-AF65-F5344CB8AC3E}">
        <p14:creationId xmlns:p14="http://schemas.microsoft.com/office/powerpoint/2010/main" val="1204507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ja-JP" altLang="ja-JP" dirty="0" err="1"/>
              <a:t>．</a:t>
            </a:r>
            <a:r>
              <a:rPr lang="ja-JP" altLang="ja-JP" dirty="0"/>
              <a:t>考　</a:t>
            </a:r>
            <a:r>
              <a:rPr lang="ja-JP" altLang="ja-JP" dirty="0" smtClean="0"/>
              <a:t>察</a:t>
            </a:r>
            <a:r>
              <a:rPr lang="ja-JP" altLang="en-US" dirty="0" smtClean="0"/>
              <a:t>　</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ja-JP" dirty="0"/>
              <a:t>　本研究では「人」「花」「川」「光」と日本人の臨死体験に特徴的な単語を分析した。川のあちらとこちらで現世と来世を区別していた人が多かった</a:t>
            </a:r>
            <a:r>
              <a:rPr lang="ja-JP" altLang="ja-JP" dirty="0" smtClean="0"/>
              <a:t>。</a:t>
            </a:r>
            <a:endParaRPr lang="en-US" altLang="ja-JP" dirty="0" smtClean="0"/>
          </a:p>
          <a:p>
            <a:pPr marL="0" indent="0">
              <a:buNone/>
            </a:pPr>
            <a:r>
              <a:rPr lang="ja-JP" altLang="en-US" dirty="0"/>
              <a:t>　</a:t>
            </a:r>
            <a:r>
              <a:rPr lang="ja-JP" altLang="ja-JP" dirty="0" smtClean="0"/>
              <a:t>これ</a:t>
            </a:r>
            <a:r>
              <a:rPr lang="ja-JP" altLang="ja-JP" dirty="0"/>
              <a:t>は欧米における光とその手前にあるトンネルに対応する日本人の特徴である</a:t>
            </a:r>
            <a:r>
              <a:rPr lang="ja-JP" altLang="ja-JP" dirty="0" smtClean="0"/>
              <a:t>。</a:t>
            </a:r>
            <a:endParaRPr lang="en-US" altLang="ja-JP" dirty="0" smtClean="0"/>
          </a:p>
          <a:p>
            <a:pPr marL="0" indent="0">
              <a:buNone/>
            </a:pPr>
            <a:r>
              <a:rPr lang="ja-JP" altLang="en-US" dirty="0"/>
              <a:t>　</a:t>
            </a:r>
            <a:r>
              <a:rPr lang="ja-JP" altLang="ja-JP" dirty="0" smtClean="0"/>
              <a:t>「</a:t>
            </a:r>
            <a:r>
              <a:rPr lang="ja-JP" altLang="ja-JP" dirty="0"/>
              <a:t>光の筒の中と外」という一種の境界線として区別しているのではないかと考える</a:t>
            </a:r>
            <a:r>
              <a:rPr lang="ja-JP" altLang="ja-JP" dirty="0" smtClean="0"/>
              <a:t>。</a:t>
            </a:r>
            <a:endParaRPr lang="en-US" altLang="ja-JP" dirty="0" smtClean="0"/>
          </a:p>
          <a:p>
            <a:pPr marL="0" indent="0">
              <a:buNone/>
            </a:pPr>
            <a:r>
              <a:rPr lang="ja-JP" altLang="en-US" dirty="0"/>
              <a:t>　</a:t>
            </a:r>
            <a:r>
              <a:rPr lang="ja-JP" altLang="ja-JP" dirty="0" smtClean="0"/>
              <a:t>さらに</a:t>
            </a:r>
            <a:r>
              <a:rPr lang="ja-JP" altLang="ja-JP" dirty="0"/>
              <a:t>体験者の評判語抽出では臨死体験自体への不評語がなくどの人もこの体験をポジティブにとらえていることが</a:t>
            </a:r>
            <a:r>
              <a:rPr lang="ja-JP" altLang="ja-JP" dirty="0" smtClean="0"/>
              <a:t>わか</a:t>
            </a:r>
            <a:r>
              <a:rPr lang="ja-JP" altLang="en-US" dirty="0" smtClean="0"/>
              <a:t>った。</a:t>
            </a:r>
            <a:endParaRPr lang="en-US" altLang="ja-JP" dirty="0" smtClean="0"/>
          </a:p>
          <a:p>
            <a:pPr marL="0" indent="0">
              <a:buNone/>
            </a:pPr>
            <a:r>
              <a:rPr lang="ja-JP" altLang="en-US" dirty="0"/>
              <a:t>　</a:t>
            </a:r>
            <a:r>
              <a:rPr lang="ja-JP" altLang="ja-JP" dirty="0" smtClean="0"/>
              <a:t>臨死</a:t>
            </a:r>
            <a:r>
              <a:rPr lang="ja-JP" altLang="ja-JP" dirty="0"/>
              <a:t>体験中に見たこと感じたこと、臨死体験前後での死生観人生観の変わりようが詳細に語られていたことは欧米の体験者と共通していた</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19</a:t>
            </a:fld>
            <a:endParaRPr kumimoji="1" lang="ja-JP" altLang="en-US"/>
          </a:p>
        </p:txBody>
      </p:sp>
    </p:spTree>
    <p:extLst>
      <p:ext uri="{BB962C8B-B14F-4D97-AF65-F5344CB8AC3E}">
        <p14:creationId xmlns:p14="http://schemas.microsoft.com/office/powerpoint/2010/main" val="187759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1498178"/>
          </a:xfrm>
        </p:spPr>
        <p:txBody>
          <a:bodyPr>
            <a:normAutofit fontScale="90000"/>
          </a:bodyPr>
          <a:lstStyle/>
          <a:p>
            <a:r>
              <a:rPr lang="en-US" altLang="ja-JP" dirty="0"/>
              <a:t>1. </a:t>
            </a:r>
            <a:r>
              <a:rPr lang="ja-JP" altLang="ja-JP" dirty="0"/>
              <a:t>問題と目的</a:t>
            </a:r>
            <a:br>
              <a:rPr lang="ja-JP" altLang="ja-JP" dirty="0"/>
            </a:br>
            <a:r>
              <a:rPr lang="ja-JP" altLang="ja-JP" sz="3600" dirty="0" smtClean="0"/>
              <a:t>立花</a:t>
            </a:r>
            <a:r>
              <a:rPr lang="ja-JP" altLang="ja-JP" sz="3600" dirty="0"/>
              <a:t>隆：臨死体験 </a:t>
            </a:r>
            <a:r>
              <a:rPr lang="en-US" altLang="ja-JP" sz="3600" dirty="0"/>
              <a:t>(</a:t>
            </a:r>
            <a:r>
              <a:rPr lang="ja-JP" altLang="ja-JP" sz="3600" dirty="0"/>
              <a:t>上</a:t>
            </a:r>
            <a:r>
              <a:rPr lang="en-US" altLang="ja-JP" sz="3600" dirty="0"/>
              <a:t>) (</a:t>
            </a:r>
            <a:r>
              <a:rPr lang="ja-JP" altLang="ja-JP" sz="3600" dirty="0"/>
              <a:t>下</a:t>
            </a:r>
            <a:r>
              <a:rPr lang="en-US" altLang="ja-JP" sz="3600" dirty="0"/>
              <a:t>). </a:t>
            </a:r>
            <a:r>
              <a:rPr lang="ja-JP" altLang="ja-JP" sz="3600" dirty="0"/>
              <a:t>文藝春秋</a:t>
            </a:r>
            <a:r>
              <a:rPr lang="en-US" altLang="ja-JP" sz="3600" dirty="0"/>
              <a:t>, 1994.</a:t>
            </a:r>
            <a:r>
              <a:rPr lang="ja-JP" altLang="ja-JP" sz="3600" dirty="0"/>
              <a:t/>
            </a:r>
            <a:br>
              <a:rPr lang="ja-JP" altLang="ja-JP" sz="3600" dirty="0"/>
            </a:br>
            <a:endParaRPr kumimoji="1" lang="ja-JP" altLang="en-US" dirty="0"/>
          </a:p>
        </p:txBody>
      </p:sp>
      <p:sp>
        <p:nvSpPr>
          <p:cNvPr id="3" name="コンテンツ プレースホルダー 2"/>
          <p:cNvSpPr>
            <a:spLocks noGrp="1"/>
          </p:cNvSpPr>
          <p:nvPr>
            <p:ph idx="1"/>
          </p:nvPr>
        </p:nvSpPr>
        <p:spPr>
          <a:xfrm>
            <a:off x="323528" y="1556792"/>
            <a:ext cx="4968552" cy="5112568"/>
          </a:xfrm>
        </p:spPr>
        <p:txBody>
          <a:bodyPr>
            <a:normAutofit fontScale="85000" lnSpcReduction="10000"/>
          </a:bodyPr>
          <a:lstStyle/>
          <a:p>
            <a:pPr marL="0" indent="0">
              <a:buNone/>
            </a:pPr>
            <a:r>
              <a:rPr lang="ja-JP" altLang="en-US" dirty="0"/>
              <a:t>　立花</a:t>
            </a:r>
            <a:r>
              <a:rPr lang="en-US" altLang="ja-JP" dirty="0"/>
              <a:t>(1994)</a:t>
            </a:r>
            <a:r>
              <a:rPr lang="ja-JP" altLang="en-US" dirty="0"/>
              <a:t>は、英語圏の臨死体験研究と日本人の体験エピソードを比較している。両者は共通点も多いが、大きな差異も指摘している。日本人の臨死体験の特徴として、立花は以下の点を指摘している。</a:t>
            </a:r>
          </a:p>
          <a:p>
            <a:pPr marL="0" indent="0">
              <a:buNone/>
            </a:pPr>
            <a:r>
              <a:rPr lang="ja-JP" altLang="en-US" dirty="0"/>
              <a:t>　欧米の臨死体験は光とトンネルのシーンが多く、これはキリスト教文化圏に特徴的である</a:t>
            </a:r>
            <a:r>
              <a:rPr lang="ja-JP" altLang="en-US" dirty="0" smtClean="0"/>
              <a:t>。</a:t>
            </a:r>
            <a:endParaRPr lang="en-US" altLang="ja-JP" dirty="0" smtClean="0"/>
          </a:p>
          <a:p>
            <a:pPr marL="0" indent="0">
              <a:buNone/>
            </a:pPr>
            <a:r>
              <a:rPr lang="ja-JP" altLang="en-US" dirty="0"/>
              <a:t>　</a:t>
            </a:r>
            <a:r>
              <a:rPr lang="ja-JP" altLang="en-US" dirty="0" smtClean="0"/>
              <a:t>一方</a:t>
            </a:r>
            <a:r>
              <a:rPr lang="ja-JP" altLang="en-US" dirty="0"/>
              <a:t>、日本人の臨死体験は、風景として川、そして花についての体験談が多い</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688" y="1700808"/>
            <a:ext cx="336445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57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ja-JP" altLang="en-US" dirty="0" err="1"/>
              <a:t>．</a:t>
            </a:r>
            <a:r>
              <a:rPr lang="ja-JP" altLang="en-US" dirty="0"/>
              <a:t>考　</a:t>
            </a:r>
            <a:r>
              <a:rPr lang="ja-JP" altLang="en-US" dirty="0" smtClean="0"/>
              <a:t>察　</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t>　多くの証言に血縁者やまたは親しい人物が登場していた。しかし、キリストや神を見た体験者は各々</a:t>
            </a:r>
            <a:r>
              <a:rPr lang="en-US" altLang="ja-JP" dirty="0"/>
              <a:t>1</a:t>
            </a:r>
            <a:r>
              <a:rPr lang="ja-JP" altLang="en-US" dirty="0"/>
              <a:t>人のみであった。</a:t>
            </a:r>
          </a:p>
          <a:p>
            <a:pPr marL="0" indent="0">
              <a:buNone/>
            </a:pPr>
            <a:r>
              <a:rPr lang="ja-JP" altLang="en-US" dirty="0"/>
              <a:t>　臨死体験は恍惚のような例えがたい快楽に満ちたものであり、人生にポジティブに働きかけ、安らかな心持ちで本当の死を待つ人が多かった</a:t>
            </a:r>
            <a:r>
              <a:rPr lang="ja-JP" altLang="en-US" dirty="0" smtClean="0"/>
              <a:t>。</a:t>
            </a:r>
            <a:endParaRPr lang="en-US" altLang="ja-JP" dirty="0" smtClean="0"/>
          </a:p>
          <a:p>
            <a:pPr marL="0" indent="0">
              <a:buNone/>
            </a:pPr>
            <a:r>
              <a:rPr lang="ja-JP" altLang="en-US" dirty="0"/>
              <a:t>　</a:t>
            </a:r>
            <a:r>
              <a:rPr lang="ja-JP" altLang="en-US" dirty="0" smtClean="0"/>
              <a:t>苦痛</a:t>
            </a:r>
            <a:r>
              <a:rPr lang="ja-JP" altLang="en-US" dirty="0"/>
              <a:t>に思ったということは体験前後の事故や病気、その後遺症に関する記述に見られ、臨死体験は経験した人のその後に訪れる死への恐怖をなくし、安らかな心持ちで生活できるようになる</a:t>
            </a:r>
            <a:r>
              <a:rPr lang="ja-JP" altLang="en-US" dirty="0" smtClean="0"/>
              <a:t>。</a:t>
            </a:r>
            <a:endParaRPr lang="en-US" altLang="ja-JP" dirty="0" smtClean="0"/>
          </a:p>
          <a:p>
            <a:pPr marL="0" indent="0">
              <a:buNone/>
            </a:pPr>
            <a:r>
              <a:rPr lang="ja-JP" altLang="en-US" dirty="0"/>
              <a:t>　</a:t>
            </a:r>
            <a:r>
              <a:rPr lang="ja-JP" altLang="en-US" dirty="0" smtClean="0"/>
              <a:t>これら</a:t>
            </a:r>
            <a:r>
              <a:rPr lang="ja-JP" altLang="en-US" dirty="0"/>
              <a:t>は世界共通にみられる臨死体験のポジティブな側面である</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20</a:t>
            </a:fld>
            <a:endParaRPr kumimoji="1" lang="ja-JP" altLang="en-US"/>
          </a:p>
        </p:txBody>
      </p:sp>
    </p:spTree>
    <p:extLst>
      <p:ext uri="{BB962C8B-B14F-4D97-AF65-F5344CB8AC3E}">
        <p14:creationId xmlns:p14="http://schemas.microsoft.com/office/powerpoint/2010/main" val="2053648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謝　</a:t>
            </a:r>
            <a:r>
              <a:rPr lang="ja-JP" altLang="ja-JP" dirty="0" smtClean="0"/>
              <a:t>辞</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　堀口裕太さん、高木亜希子さん、木下恵美さん、杉田明宏さんに感謝いたします</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21</a:t>
            </a:fld>
            <a:endParaRPr kumimoji="1" lang="ja-JP" altLang="en-US"/>
          </a:p>
        </p:txBody>
      </p:sp>
    </p:spTree>
    <p:extLst>
      <p:ext uri="{BB962C8B-B14F-4D97-AF65-F5344CB8AC3E}">
        <p14:creationId xmlns:p14="http://schemas.microsoft.com/office/powerpoint/2010/main" val="18938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文　献</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1) </a:t>
            </a:r>
            <a:r>
              <a:rPr lang="ja-JP" altLang="ja-JP" dirty="0"/>
              <a:t>服部兼敏：テキストマイニングで広がる看護の世界：</a:t>
            </a:r>
            <a:r>
              <a:rPr lang="en-US" altLang="ja-JP" dirty="0"/>
              <a:t>Text Mining Studio</a:t>
            </a:r>
            <a:r>
              <a:rPr lang="ja-JP" altLang="ja-JP" dirty="0"/>
              <a:t>を使いこなす</a:t>
            </a:r>
            <a:r>
              <a:rPr lang="en-US" altLang="ja-JP" dirty="0"/>
              <a:t>. </a:t>
            </a:r>
            <a:r>
              <a:rPr lang="ja-JP" altLang="ja-JP" dirty="0"/>
              <a:t>ナカニシヤ出版</a:t>
            </a:r>
            <a:r>
              <a:rPr lang="en-US" altLang="ja-JP" dirty="0"/>
              <a:t>, 2010. </a:t>
            </a:r>
            <a:endParaRPr lang="ja-JP" altLang="ja-JP" dirty="0"/>
          </a:p>
          <a:p>
            <a:r>
              <a:rPr lang="en-US" altLang="ja-JP" dirty="0"/>
              <a:t>2) </a:t>
            </a:r>
            <a:r>
              <a:rPr lang="ja-JP" altLang="ja-JP" dirty="0"/>
              <a:t>エリザベス・キューブラー・ロス：「死ぬ瞬間」と死後の生</a:t>
            </a:r>
            <a:r>
              <a:rPr lang="en-US" altLang="ja-JP" dirty="0"/>
              <a:t>. </a:t>
            </a:r>
            <a:r>
              <a:rPr lang="ja-JP" altLang="ja-JP" dirty="0"/>
              <a:t>鈴木晶 訳、中公文庫</a:t>
            </a:r>
            <a:r>
              <a:rPr lang="en-US" altLang="ja-JP" dirty="0"/>
              <a:t>, 2001. </a:t>
            </a:r>
            <a:endParaRPr lang="ja-JP" altLang="ja-JP" dirty="0"/>
          </a:p>
          <a:p>
            <a:r>
              <a:rPr lang="en-US" altLang="ja-JP" dirty="0"/>
              <a:t>3) </a:t>
            </a:r>
            <a:r>
              <a:rPr lang="ja-JP" altLang="ja-JP" dirty="0"/>
              <a:t>三浦 楓子：臨死体験証言のテキストマイニング</a:t>
            </a:r>
            <a:r>
              <a:rPr lang="en-US" altLang="ja-JP" dirty="0"/>
              <a:t>, 2015</a:t>
            </a:r>
            <a:r>
              <a:rPr lang="en-US" altLang="ja-JP" i="1" dirty="0"/>
              <a:t>. </a:t>
            </a:r>
            <a:r>
              <a:rPr lang="ja-JP" altLang="ja-JP" i="1" dirty="0"/>
              <a:t>　</a:t>
            </a:r>
            <a:r>
              <a:rPr lang="en-US" altLang="ja-JP" dirty="0"/>
              <a:t>https://www.msi.co.jp/tmstudio/stu15contents/No25_muc15_TMS_miura.pdf </a:t>
            </a:r>
            <a:endParaRPr lang="ja-JP" altLang="ja-JP" dirty="0"/>
          </a:p>
          <a:p>
            <a:r>
              <a:rPr lang="en-US" altLang="ja-JP" dirty="0"/>
              <a:t>4) </a:t>
            </a:r>
            <a:r>
              <a:rPr lang="ja-JP" altLang="ja-JP" dirty="0"/>
              <a:t>立花隆：臨死体験 </a:t>
            </a:r>
            <a:r>
              <a:rPr lang="en-US" altLang="ja-JP" dirty="0"/>
              <a:t>(</a:t>
            </a:r>
            <a:r>
              <a:rPr lang="ja-JP" altLang="ja-JP" dirty="0"/>
              <a:t>上</a:t>
            </a:r>
            <a:r>
              <a:rPr lang="en-US" altLang="ja-JP" dirty="0"/>
              <a:t>) (</a:t>
            </a:r>
            <a:r>
              <a:rPr lang="ja-JP" altLang="ja-JP" dirty="0"/>
              <a:t>下</a:t>
            </a:r>
            <a:r>
              <a:rPr lang="en-US" altLang="ja-JP" dirty="0"/>
              <a:t>). </a:t>
            </a:r>
            <a:r>
              <a:rPr lang="ja-JP" altLang="ja-JP" dirty="0"/>
              <a:t>文藝春秋</a:t>
            </a:r>
            <a:r>
              <a:rPr lang="en-US" altLang="ja-JP" dirty="0"/>
              <a:t>, 1994.</a:t>
            </a:r>
            <a:endParaRPr lang="ja-JP" altLang="ja-JP" dirty="0"/>
          </a:p>
          <a:p>
            <a:r>
              <a:rPr lang="en-US" altLang="ja-JP" dirty="0"/>
              <a:t>5) </a:t>
            </a:r>
            <a:r>
              <a:rPr lang="ja-JP" altLang="ja-JP" dirty="0"/>
              <a:t>立花隆：証言・臨死体験</a:t>
            </a:r>
            <a:r>
              <a:rPr lang="en-US" altLang="ja-JP" dirty="0"/>
              <a:t>. </a:t>
            </a:r>
            <a:r>
              <a:rPr lang="ja-JP" altLang="ja-JP" dirty="0"/>
              <a:t>文藝春秋</a:t>
            </a:r>
            <a:r>
              <a:rPr lang="en-US" altLang="ja-JP" dirty="0"/>
              <a:t>, 2001.</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22</a:t>
            </a:fld>
            <a:endParaRPr kumimoji="1" lang="ja-JP" altLang="en-US"/>
          </a:p>
        </p:txBody>
      </p:sp>
    </p:spTree>
    <p:extLst>
      <p:ext uri="{BB962C8B-B14F-4D97-AF65-F5344CB8AC3E}">
        <p14:creationId xmlns:p14="http://schemas.microsoft.com/office/powerpoint/2010/main" val="10092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8964488" cy="1008112"/>
          </a:xfrm>
        </p:spPr>
        <p:txBody>
          <a:bodyPr>
            <a:noAutofit/>
          </a:bodyPr>
          <a:lstStyle/>
          <a:p>
            <a:r>
              <a:rPr lang="ja-JP" altLang="ja-JP" sz="3600" dirty="0"/>
              <a:t/>
            </a:r>
            <a:br>
              <a:rPr lang="ja-JP" altLang="ja-JP" sz="3600" dirty="0"/>
            </a:br>
            <a:r>
              <a:rPr lang="ja-JP" altLang="ja-JP" sz="3600" dirty="0" smtClean="0"/>
              <a:t>立花</a:t>
            </a:r>
            <a:r>
              <a:rPr lang="ja-JP" altLang="ja-JP" sz="3600" dirty="0"/>
              <a:t>隆：証言・臨死体験</a:t>
            </a:r>
            <a:r>
              <a:rPr lang="en-US" altLang="ja-JP" sz="3600" dirty="0"/>
              <a:t>. </a:t>
            </a:r>
            <a:r>
              <a:rPr lang="ja-JP" altLang="ja-JP" sz="3600" dirty="0"/>
              <a:t>文藝春秋</a:t>
            </a:r>
            <a:r>
              <a:rPr lang="en-US" altLang="ja-JP" sz="3600" dirty="0"/>
              <a:t>, 2001.</a:t>
            </a:r>
            <a:endParaRPr kumimoji="1" lang="ja-JP" altLang="en-US" sz="3600" dirty="0"/>
          </a:p>
        </p:txBody>
      </p:sp>
      <p:sp>
        <p:nvSpPr>
          <p:cNvPr id="3" name="コンテンツ プレースホルダー 2"/>
          <p:cNvSpPr>
            <a:spLocks noGrp="1"/>
          </p:cNvSpPr>
          <p:nvPr>
            <p:ph idx="1"/>
          </p:nvPr>
        </p:nvSpPr>
        <p:spPr>
          <a:xfrm>
            <a:off x="457200" y="1600200"/>
            <a:ext cx="4258816" cy="4997152"/>
          </a:xfrm>
        </p:spPr>
        <p:txBody>
          <a:bodyPr>
            <a:normAutofit fontScale="92500"/>
          </a:bodyPr>
          <a:lstStyle/>
          <a:p>
            <a:r>
              <a:rPr lang="ja-JP" altLang="en-US" dirty="0"/>
              <a:t>これらの指摘ののち、立花は自らインタビューをおこない、先に紹介した証言集を</a:t>
            </a:r>
            <a:r>
              <a:rPr lang="en-US" altLang="ja-JP" dirty="0"/>
              <a:t>2001</a:t>
            </a:r>
            <a:r>
              <a:rPr lang="ja-JP" altLang="en-US" dirty="0"/>
              <a:t>年に刊行している</a:t>
            </a:r>
            <a:r>
              <a:rPr lang="ja-JP" altLang="en-US" dirty="0" smtClean="0"/>
              <a:t>。</a:t>
            </a:r>
            <a:endParaRPr lang="en-US" altLang="ja-JP" dirty="0" smtClean="0"/>
          </a:p>
          <a:p>
            <a:r>
              <a:rPr lang="ja-JP" altLang="en-US" dirty="0" smtClean="0"/>
              <a:t>同書</a:t>
            </a:r>
            <a:r>
              <a:rPr lang="ja-JP" altLang="en-US" dirty="0"/>
              <a:t>は、立花自身が面接した日本人の</a:t>
            </a:r>
            <a:r>
              <a:rPr lang="en-US" altLang="ja-JP" dirty="0"/>
              <a:t>22</a:t>
            </a:r>
            <a:r>
              <a:rPr lang="ja-JP" altLang="en-US" dirty="0"/>
              <a:t>名の臨死体験が詳しく述べられていて、信憑性が高いものとなっている</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21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95536" y="0"/>
            <a:ext cx="8291264" cy="620688"/>
          </a:xfrm>
        </p:spPr>
        <p:txBody>
          <a:bodyPr>
            <a:noAutofit/>
          </a:bodyPr>
          <a:lstStyle/>
          <a:p>
            <a:r>
              <a:rPr lang="ja-JP" altLang="en-US" sz="3200" dirty="0" smtClean="0"/>
              <a:t>目次：</a:t>
            </a:r>
            <a:r>
              <a:rPr lang="ja-JP" altLang="ja-JP" sz="3200" dirty="0" smtClean="0"/>
              <a:t>立花</a:t>
            </a:r>
            <a:r>
              <a:rPr lang="ja-JP" altLang="ja-JP" sz="3200" dirty="0"/>
              <a:t>隆：証言・</a:t>
            </a:r>
            <a:r>
              <a:rPr lang="ja-JP" altLang="ja-JP" sz="3200" dirty="0" smtClean="0"/>
              <a:t>臨死体験</a:t>
            </a:r>
            <a:r>
              <a:rPr lang="ja-JP" altLang="en-US" sz="3200" dirty="0" smtClean="0"/>
              <a:t>　</a:t>
            </a:r>
            <a:r>
              <a:rPr lang="en-US" altLang="ja-JP" sz="3200" dirty="0" smtClean="0"/>
              <a:t>2001</a:t>
            </a:r>
            <a:r>
              <a:rPr lang="en-US" altLang="ja-JP" sz="3200" dirty="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4</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7" y="476672"/>
            <a:ext cx="89058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266950"/>
            <a:ext cx="89249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96" y="4684903"/>
            <a:ext cx="88201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79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640960" cy="2434282"/>
          </a:xfrm>
        </p:spPr>
        <p:txBody>
          <a:bodyPr>
            <a:noAutofit/>
          </a:bodyPr>
          <a:lstStyle/>
          <a:p>
            <a:r>
              <a:rPr lang="ja-JP" altLang="ja-JP" sz="2800" dirty="0"/>
              <a:t>三浦 楓子：臨死体験証言のテキストマイニング</a:t>
            </a:r>
            <a:r>
              <a:rPr lang="en-US" altLang="ja-JP" sz="2800" dirty="0"/>
              <a:t>, 2015</a:t>
            </a:r>
            <a:r>
              <a:rPr lang="en-US" altLang="ja-JP" sz="2800" i="1" dirty="0"/>
              <a:t>. </a:t>
            </a:r>
            <a:r>
              <a:rPr lang="ja-JP" altLang="ja-JP" sz="2800" i="1" dirty="0"/>
              <a:t>　</a:t>
            </a:r>
            <a:r>
              <a:rPr lang="en-US" altLang="ja-JP" sz="2800" dirty="0"/>
              <a:t>https://</a:t>
            </a:r>
            <a:r>
              <a:rPr lang="en-US" altLang="ja-JP" sz="2800" dirty="0" smtClean="0"/>
              <a:t>www.msi.co.jp/tmstudio/stu15contents/No25_muc15_TMS_miura.pdf</a:t>
            </a:r>
            <a:endParaRPr lang="ja-JP" altLang="ja-JP" sz="2800" dirty="0"/>
          </a:p>
        </p:txBody>
      </p:sp>
      <p:sp>
        <p:nvSpPr>
          <p:cNvPr id="3" name="コンテンツ プレースホルダー 2"/>
          <p:cNvSpPr>
            <a:spLocks noGrp="1"/>
          </p:cNvSpPr>
          <p:nvPr>
            <p:ph idx="1"/>
          </p:nvPr>
        </p:nvSpPr>
        <p:spPr>
          <a:xfrm>
            <a:off x="251520" y="2204865"/>
            <a:ext cx="8435280" cy="1872208"/>
          </a:xfrm>
        </p:spPr>
        <p:txBody>
          <a:bodyPr>
            <a:normAutofit/>
          </a:bodyPr>
          <a:lstStyle/>
          <a:p>
            <a:r>
              <a:rPr lang="ja-JP" altLang="en-US" sz="2800" dirty="0"/>
              <a:t>三浦</a:t>
            </a:r>
            <a:r>
              <a:rPr lang="en-US" altLang="ja-JP" sz="2800" dirty="0"/>
              <a:t>(2015)</a:t>
            </a:r>
            <a:r>
              <a:rPr lang="ja-JP" altLang="en-US" sz="2800" dirty="0" err="1"/>
              <a:t>は立</a:t>
            </a:r>
            <a:r>
              <a:rPr lang="ja-JP" altLang="en-US" sz="2800" dirty="0"/>
              <a:t>花</a:t>
            </a:r>
            <a:r>
              <a:rPr lang="en-US" altLang="ja-JP" sz="2800" dirty="0"/>
              <a:t>(2001)</a:t>
            </a:r>
            <a:r>
              <a:rPr lang="ja-JP" altLang="en-US" sz="2800" dirty="0"/>
              <a:t>を対象としテキストマイニングをおこない、日本人の臨死体験の特徴にかかわる表現を見出した。しかし、分析対象のテキストには体験談以外の部分も含まれている。</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5</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05064"/>
            <a:ext cx="87058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44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2</a:t>
            </a:r>
            <a:r>
              <a:rPr lang="ja-JP" altLang="ja-JP" dirty="0" err="1"/>
              <a:t>．</a:t>
            </a:r>
            <a:r>
              <a:rPr lang="ja-JP" altLang="ja-JP" dirty="0"/>
              <a:t>目的</a:t>
            </a:r>
            <a:br>
              <a:rPr lang="ja-JP" altLang="ja-JP" dirty="0"/>
            </a:br>
            <a:endParaRPr kumimoji="1" lang="ja-JP" altLang="en-US" dirty="0"/>
          </a:p>
        </p:txBody>
      </p:sp>
      <p:sp>
        <p:nvSpPr>
          <p:cNvPr id="3" name="コンテンツ プレースホルダー 2"/>
          <p:cNvSpPr>
            <a:spLocks noGrp="1"/>
          </p:cNvSpPr>
          <p:nvPr>
            <p:ph idx="1"/>
          </p:nvPr>
        </p:nvSpPr>
        <p:spPr>
          <a:xfrm>
            <a:off x="457200" y="1600200"/>
            <a:ext cx="3754760" cy="4525963"/>
          </a:xfrm>
        </p:spPr>
        <p:txBody>
          <a:bodyPr/>
          <a:lstStyle/>
          <a:p>
            <a:pPr marL="0" indent="0">
              <a:buNone/>
            </a:pPr>
            <a:r>
              <a:rPr lang="ja-JP" altLang="en-US" dirty="0"/>
              <a:t>本研究では当該図書のうち、体験談に該当する部分のみを分析対象として抽出し、再分析をおこなうことを目的とする</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6</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11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a:t>
            </a:r>
            <a:r>
              <a:rPr lang="ja-JP" altLang="ja-JP" dirty="0" err="1"/>
              <a:t>．</a:t>
            </a:r>
            <a:r>
              <a:rPr lang="ja-JP" altLang="ja-JP" dirty="0" smtClean="0"/>
              <a:t>方法</a:t>
            </a:r>
            <a:r>
              <a:rPr lang="ja-JP" altLang="en-US" dirty="0" smtClean="0"/>
              <a:t>　</a:t>
            </a:r>
            <a:r>
              <a:rPr lang="en-US" altLang="ja-JP" dirty="0" smtClean="0"/>
              <a:t>3.1</a:t>
            </a:r>
            <a:r>
              <a:rPr lang="ja-JP" altLang="en-US" dirty="0" smtClean="0"/>
              <a:t>　分析対象</a:t>
            </a:r>
            <a:endParaRPr kumimoji="1" lang="ja-JP" altLang="en-US" dirty="0"/>
          </a:p>
        </p:txBody>
      </p:sp>
      <p:sp>
        <p:nvSpPr>
          <p:cNvPr id="3" name="コンテンツ プレースホルダー 2"/>
          <p:cNvSpPr>
            <a:spLocks noGrp="1"/>
          </p:cNvSpPr>
          <p:nvPr>
            <p:ph idx="1"/>
          </p:nvPr>
        </p:nvSpPr>
        <p:spPr>
          <a:xfrm>
            <a:off x="457200" y="1600200"/>
            <a:ext cx="4186808" cy="4525963"/>
          </a:xfrm>
        </p:spPr>
        <p:txBody>
          <a:bodyPr/>
          <a:lstStyle/>
          <a:p>
            <a:pPr marL="0" indent="0">
              <a:buNone/>
            </a:pPr>
            <a:r>
              <a:rPr lang="ja-JP" altLang="ja-JP" dirty="0"/>
              <a:t>　分析対象は、立花　隆</a:t>
            </a:r>
            <a:r>
              <a:rPr lang="en-US" altLang="ja-JP" dirty="0"/>
              <a:t>(2001)</a:t>
            </a:r>
            <a:r>
              <a:rPr lang="ja-JP" altLang="ja-JP" dirty="0"/>
              <a:t>『証言・臨死体験』である。本書の内容は臨死体験をしたことがある人からその体験をできるだけ詳細に聴きとった証言記録集である。全</a:t>
            </a:r>
            <a:r>
              <a:rPr lang="en-US" altLang="ja-JP" dirty="0"/>
              <a:t>20</a:t>
            </a:r>
            <a:r>
              <a:rPr lang="ja-JP" altLang="ja-JP" dirty="0"/>
              <a:t>章</a:t>
            </a:r>
            <a:r>
              <a:rPr lang="en-US" altLang="ja-JP" dirty="0"/>
              <a:t>23</a:t>
            </a:r>
            <a:r>
              <a:rPr lang="ja-JP" altLang="ja-JP" dirty="0"/>
              <a:t>名の証言が掲載されている。</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7</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0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706090"/>
          </a:xfrm>
        </p:spPr>
        <p:txBody>
          <a:bodyPr>
            <a:normAutofit fontScale="90000"/>
          </a:bodyPr>
          <a:lstStyle/>
          <a:p>
            <a:r>
              <a:rPr lang="en-US" altLang="ja-JP" dirty="0"/>
              <a:t>3.2</a:t>
            </a:r>
            <a:r>
              <a:rPr lang="ja-JP" altLang="ja-JP" dirty="0"/>
              <a:t>　分析</a:t>
            </a:r>
            <a:r>
              <a:rPr lang="ja-JP" altLang="ja-JP" dirty="0" smtClean="0"/>
              <a:t>方法</a:t>
            </a:r>
            <a:endParaRPr kumimoji="1" lang="ja-JP" altLang="en-US" dirty="0"/>
          </a:p>
        </p:txBody>
      </p:sp>
      <p:sp>
        <p:nvSpPr>
          <p:cNvPr id="3" name="コンテンツ プレースホルダー 2"/>
          <p:cNvSpPr>
            <a:spLocks noGrp="1"/>
          </p:cNvSpPr>
          <p:nvPr>
            <p:ph idx="1"/>
          </p:nvPr>
        </p:nvSpPr>
        <p:spPr>
          <a:xfrm>
            <a:off x="323528" y="1268760"/>
            <a:ext cx="8229600" cy="1900808"/>
          </a:xfrm>
        </p:spPr>
        <p:txBody>
          <a:bodyPr>
            <a:normAutofit/>
          </a:bodyPr>
          <a:lstStyle/>
          <a:p>
            <a:pPr marL="0" indent="0">
              <a:buNone/>
            </a:pPr>
            <a:r>
              <a:rPr lang="ja-JP" altLang="ja-JP" sz="2800" dirty="0"/>
              <a:t>　これら臨死体験者の体験の語りの部分のみを再度テキスト化し、</a:t>
            </a:r>
            <a:r>
              <a:rPr lang="en-US" altLang="ja-JP" sz="2800" dirty="0"/>
              <a:t>Text Mining Studio Ver.5.1</a:t>
            </a:r>
            <a:r>
              <a:rPr lang="ja-JP" altLang="ja-JP" sz="2800" dirty="0"/>
              <a:t>により、テキストマイニングの手法を用いて内容語の分析をおこなった。語りのデータは体験者個人別に入力した。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8</a:t>
            </a:fld>
            <a:endParaRPr kumimoji="1" lang="ja-JP" altLang="en-US"/>
          </a:p>
        </p:txBody>
      </p:sp>
    </p:spTree>
    <p:extLst>
      <p:ext uri="{BB962C8B-B14F-4D97-AF65-F5344CB8AC3E}">
        <p14:creationId xmlns:p14="http://schemas.microsoft.com/office/powerpoint/2010/main" val="370645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fld id="{FA4B91CD-5D35-466A-853B-06CDFDB1EEA5}" type="slidenum">
              <a:rPr lang="en-US" altLang="ja-JP" sz="1400" smtClean="0"/>
              <a:pPr>
                <a:spcBef>
                  <a:spcPct val="0"/>
                </a:spcBef>
                <a:buFontTx/>
                <a:buNone/>
              </a:pPr>
              <a:t>9</a:t>
            </a:fld>
            <a:endParaRPr lang="en-US" altLang="ja-JP" sz="1400" smtClean="0"/>
          </a:p>
        </p:txBody>
      </p:sp>
      <p:sp>
        <p:nvSpPr>
          <p:cNvPr id="5123"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41B6D092-3F9F-4AE4-8E6C-81B46B84217D}" type="slidenum">
              <a:rPr lang="en-US" altLang="ja-JP" sz="1400"/>
              <a:pPr algn="r" eaLnBrk="1" hangingPunct="1">
                <a:spcBef>
                  <a:spcPct val="0"/>
                </a:spcBef>
                <a:buFontTx/>
                <a:buNone/>
              </a:pPr>
              <a:t>9</a:t>
            </a:fld>
            <a:endParaRPr lang="en-US" altLang="ja-JP" sz="1400"/>
          </a:p>
        </p:txBody>
      </p:sp>
      <p:sp>
        <p:nvSpPr>
          <p:cNvPr id="5124" name="Rectangle 2"/>
          <p:cNvSpPr>
            <a:spLocks noGrp="1" noChangeArrowheads="1"/>
          </p:cNvSpPr>
          <p:nvPr>
            <p:ph type="title"/>
          </p:nvPr>
        </p:nvSpPr>
        <p:spPr>
          <a:xfrm>
            <a:off x="0" y="260350"/>
            <a:ext cx="9144000" cy="1209675"/>
          </a:xfrm>
        </p:spPr>
        <p:txBody>
          <a:bodyPr>
            <a:normAutofit fontScale="90000"/>
          </a:bodyPr>
          <a:lstStyle/>
          <a:p>
            <a:pPr eaLnBrk="1" hangingPunct="1"/>
            <a:r>
              <a:rPr lang="ja-JP" altLang="en-US" sz="4000" smtClean="0"/>
              <a:t>★表１　典型的な質的研究と量的研究と</a:t>
            </a:r>
            <a:br>
              <a:rPr lang="ja-JP" altLang="en-US" sz="4000" smtClean="0"/>
            </a:br>
            <a:r>
              <a:rPr lang="ja-JP" altLang="en-US" sz="4000" smtClean="0"/>
              <a:t>テキストマイニングとの比較</a:t>
            </a:r>
          </a:p>
        </p:txBody>
      </p:sp>
      <p:sp>
        <p:nvSpPr>
          <p:cNvPr id="5125" name="Rectangle 3"/>
          <p:cNvSpPr>
            <a:spLocks noGrp="1" noChangeArrowheads="1"/>
          </p:cNvSpPr>
          <p:nvPr>
            <p:ph type="body" idx="1"/>
          </p:nvPr>
        </p:nvSpPr>
        <p:spPr>
          <a:xfrm>
            <a:off x="0" y="1412875"/>
            <a:ext cx="9144000" cy="5040313"/>
          </a:xfrm>
        </p:spPr>
        <p:txBody>
          <a:bodyPr/>
          <a:lstStyle/>
          <a:p>
            <a:pPr eaLnBrk="1" hangingPunct="1">
              <a:lnSpc>
                <a:spcPct val="90000"/>
              </a:lnSpc>
              <a:buFontTx/>
              <a:buNone/>
            </a:pPr>
            <a:r>
              <a:rPr lang="en-US" altLang="ja-JP" sz="2800" dirty="0" smtClean="0"/>
              <a:t>---------------------------------------------------------------------------</a:t>
            </a:r>
          </a:p>
          <a:p>
            <a:pPr eaLnBrk="1" hangingPunct="1">
              <a:lnSpc>
                <a:spcPct val="90000"/>
              </a:lnSpc>
              <a:buFontTx/>
              <a:buNone/>
            </a:pPr>
            <a:r>
              <a:rPr lang="ja-JP" altLang="en-US" sz="2800" dirty="0" smtClean="0"/>
              <a:t>方法　　　　　		データ　　　　　　　　分析方法</a:t>
            </a:r>
          </a:p>
          <a:p>
            <a:pPr eaLnBrk="1" hangingPunct="1">
              <a:lnSpc>
                <a:spcPct val="90000"/>
              </a:lnSpc>
              <a:buFontTx/>
              <a:buNone/>
            </a:pPr>
            <a:r>
              <a:rPr lang="en-US" altLang="ja-JP" sz="2800" dirty="0" smtClean="0"/>
              <a:t>---------------------------------------------------------------------------</a:t>
            </a:r>
          </a:p>
          <a:p>
            <a:pPr eaLnBrk="1" hangingPunct="1">
              <a:lnSpc>
                <a:spcPct val="90000"/>
              </a:lnSpc>
              <a:buFontTx/>
              <a:buNone/>
            </a:pPr>
            <a:r>
              <a:rPr lang="ja-JP" altLang="en-US" sz="2800" dirty="0" smtClean="0"/>
              <a:t>量的研究　　　	　　数値（量的データ）　　量的分析（統計）</a:t>
            </a:r>
          </a:p>
          <a:p>
            <a:pPr eaLnBrk="1" hangingPunct="1">
              <a:lnSpc>
                <a:spcPct val="90000"/>
              </a:lnSpc>
              <a:buFontTx/>
              <a:buNone/>
            </a:pPr>
            <a:r>
              <a:rPr lang="ja-JP" altLang="en-US" sz="2800" dirty="0" smtClean="0"/>
              <a:t>質的研究　　　	　　文字（質的データ）　　質的分析</a:t>
            </a:r>
          </a:p>
          <a:p>
            <a:pPr eaLnBrk="1" hangingPunct="1">
              <a:lnSpc>
                <a:spcPct val="90000"/>
              </a:lnSpc>
              <a:buFontTx/>
              <a:buNone/>
            </a:pPr>
            <a:r>
              <a:rPr lang="ja-JP" altLang="en-US" sz="2800" dirty="0" smtClean="0"/>
              <a:t>データマイニング　　　数値（量的データ）　量的分析（統計）　</a:t>
            </a:r>
          </a:p>
          <a:p>
            <a:pPr eaLnBrk="1" hangingPunct="1">
              <a:lnSpc>
                <a:spcPct val="90000"/>
              </a:lnSpc>
              <a:buFontTx/>
              <a:buNone/>
            </a:pPr>
            <a:r>
              <a:rPr lang="ja-JP" altLang="en-US" sz="2800" b="1" dirty="0" smtClean="0"/>
              <a:t>テキストマイニング     文字（質的データ）　量的分析（統計）</a:t>
            </a:r>
          </a:p>
          <a:p>
            <a:pPr eaLnBrk="1" hangingPunct="1">
              <a:lnSpc>
                <a:spcPct val="90000"/>
              </a:lnSpc>
              <a:buFontTx/>
              <a:buNone/>
            </a:pPr>
            <a:r>
              <a:rPr lang="en-US" altLang="ja-JP" sz="2800" dirty="0" smtClean="0"/>
              <a:t>---------------------------------------------------------------------------</a:t>
            </a:r>
          </a:p>
          <a:p>
            <a:pPr eaLnBrk="1" hangingPunct="1">
              <a:lnSpc>
                <a:spcPct val="90000"/>
              </a:lnSpc>
              <a:buFontTx/>
              <a:buNone/>
            </a:pPr>
            <a:r>
              <a:rPr lang="ja-JP" altLang="en-US" sz="2400" dirty="0" smtClean="0"/>
              <a:t>テキストマイニングは質的方法と量的方法との両方の特徴をもつ。</a:t>
            </a:r>
            <a:endParaRPr lang="en-US" altLang="ja-JP" sz="2400" dirty="0" smtClean="0"/>
          </a:p>
        </p:txBody>
      </p:sp>
      <p:sp>
        <p:nvSpPr>
          <p:cNvPr id="5126" name="Text Box 4"/>
          <p:cNvSpPr txBox="1">
            <a:spLocks noChangeArrowheads="1"/>
          </p:cNvSpPr>
          <p:nvPr/>
        </p:nvSpPr>
        <p:spPr bwMode="auto">
          <a:xfrm>
            <a:off x="467544" y="5805264"/>
            <a:ext cx="8676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dirty="0"/>
              <a:t>※</a:t>
            </a:r>
            <a:r>
              <a:rPr lang="ja-JP" altLang="en-US" sz="2000" dirty="0"/>
              <a:t>小平朋江・伊藤武彦・松上伸丈・佐々木　彩（</a:t>
            </a:r>
            <a:r>
              <a:rPr lang="en-US" altLang="ja-JP" sz="2000" dirty="0"/>
              <a:t>2007</a:t>
            </a:r>
            <a:r>
              <a:rPr lang="ja-JP" altLang="en-US" sz="2000" dirty="0"/>
              <a:t>）　テキストマイニングによるビデオ教材の分析：精神障害者への偏見低減教育のアカウンタビリティ向上をめざして　マクロ・カウンセリング研究</a:t>
            </a:r>
            <a:r>
              <a:rPr lang="en-US" altLang="ja-JP" sz="2000" dirty="0"/>
              <a:t>, 6, 16-31.</a:t>
            </a:r>
          </a:p>
        </p:txBody>
      </p:sp>
    </p:spTree>
    <p:extLst>
      <p:ext uri="{BB962C8B-B14F-4D97-AF65-F5344CB8AC3E}">
        <p14:creationId xmlns:p14="http://schemas.microsoft.com/office/powerpoint/2010/main" val="40473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335</Words>
  <Application>Microsoft Office PowerPoint</Application>
  <PresentationFormat>画面に合わせる (4:3)</PresentationFormat>
  <Paragraphs>106</Paragraphs>
  <Slides>22</Slides>
  <Notes>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日本人の臨死体験の特徴 体験記録のテキストマイニング分析  いとうたけひこ、三浦楓子 (Takehiko ITO, Fuko MIURA) 和光大学（日本、東京）  </vt:lpstr>
      <vt:lpstr>1. 問題と目的 立花隆：臨死体験 (上) (下). 文藝春秋, 1994. </vt:lpstr>
      <vt:lpstr> 立花隆：証言・臨死体験. 文藝春秋, 2001.</vt:lpstr>
      <vt:lpstr>目次：立花隆：証言・臨死体験　2001.</vt:lpstr>
      <vt:lpstr>三浦 楓子：臨死体験証言のテキストマイニング, 2015. 　https://www.msi.co.jp/tmstudio/stu15contents/No25_muc15_TMS_miura.pdf</vt:lpstr>
      <vt:lpstr>2．目的 </vt:lpstr>
      <vt:lpstr>3．方法　3.1　分析対象</vt:lpstr>
      <vt:lpstr>3.2　分析方法</vt:lpstr>
      <vt:lpstr>★表１　典型的な質的研究と量的研究と テキストマイニングとの比較</vt:lpstr>
      <vt:lpstr>3.3　倫理的配慮</vt:lpstr>
      <vt:lpstr>4．結果　4.１　基本情報</vt:lpstr>
      <vt:lpstr>表1 一般名詞上位26語(頻度＝人数)</vt:lpstr>
      <vt:lpstr>4.2　単語頻度解析</vt:lpstr>
      <vt:lpstr>4.2.1　体験中に認識したものに焦点を当てた単語頻度解析　(1)</vt:lpstr>
      <vt:lpstr>4.2.1　体験中に認識したものに焦点を当てた単語頻度解析　(2)</vt:lpstr>
      <vt:lpstr>4.2.1　体験中に認識したものに焦点を当てた単語頻度解析　(3)</vt:lpstr>
      <vt:lpstr>4.2.2　体験中に出会った人物についての頻度解析</vt:lpstr>
      <vt:lpstr>4.3　ポジティブ―ネガティブ分析</vt:lpstr>
      <vt:lpstr>5．考　察　(1)</vt:lpstr>
      <vt:lpstr>5．考　察　(2)</vt:lpstr>
      <vt:lpstr>謝　辞</vt:lpstr>
      <vt:lpstr>文　献</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日本人の臨死体験の特徴 体験記録のテキストマイニング分析  いとうたけひこ、三浦楓子 (Takehiko ITO, Fuko MIURA)  和光大学（日本、東京）</dc:title>
  <dc:creator>TAKEHIKO ITO</dc:creator>
  <cp:lastModifiedBy>Ito</cp:lastModifiedBy>
  <cp:revision>19</cp:revision>
  <dcterms:created xsi:type="dcterms:W3CDTF">2016-08-25T05:29:41Z</dcterms:created>
  <dcterms:modified xsi:type="dcterms:W3CDTF">2016-08-28T00:56:08Z</dcterms:modified>
</cp:coreProperties>
</file>